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1844" r:id="rId3"/>
    <p:sldId id="1791" r:id="rId4"/>
    <p:sldId id="298" r:id="rId5"/>
    <p:sldId id="1847" r:id="rId6"/>
    <p:sldId id="1853" r:id="rId7"/>
    <p:sldId id="1854" r:id="rId8"/>
    <p:sldId id="1857" r:id="rId9"/>
    <p:sldId id="1855" r:id="rId10"/>
    <p:sldId id="1856" r:id="rId11"/>
    <p:sldId id="1858" r:id="rId12"/>
    <p:sldId id="1859" r:id="rId13"/>
    <p:sldId id="1860" r:id="rId14"/>
    <p:sldId id="1861" r:id="rId15"/>
    <p:sldId id="1862" r:id="rId16"/>
    <p:sldId id="1863" r:id="rId17"/>
    <p:sldId id="1864" r:id="rId18"/>
    <p:sldId id="1865" r:id="rId1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23"/>
    <p:restoredTop sz="58707"/>
  </p:normalViewPr>
  <p:slideViewPr>
    <p:cSldViewPr snapToGrid="0">
      <p:cViewPr varScale="1">
        <p:scale>
          <a:sx n="96" d="100"/>
          <a:sy n="96" d="100"/>
        </p:scale>
        <p:origin x="16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F5F48-6FA9-9442-BDD4-4F99F1611D1C}" type="datetimeFigureOut">
              <a:t>15.01.2025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7DF35-FD52-344B-8073-8810C278A25C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355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31801" y="138950"/>
            <a:ext cx="8280400" cy="5238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 b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oboto Black"/>
                <a:cs typeface="Roboto Black"/>
              </a:defRPr>
            </a:lvl2pPr>
            <a:lvl3pPr>
              <a:defRPr>
                <a:latin typeface="Roboto Black"/>
                <a:cs typeface="Roboto Black"/>
              </a:defRPr>
            </a:lvl3pPr>
            <a:lvl4pPr>
              <a:defRPr>
                <a:latin typeface="Roboto Black"/>
                <a:cs typeface="Roboto Black"/>
              </a:defRPr>
            </a:lvl4pPr>
            <a:lvl5pPr>
              <a:defRPr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40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06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069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15.01.2025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9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90" r:id="rId15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Experiment Tracking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326FD10-8DC2-681A-BAC0-72A63A51F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with WandB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… tables …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54F5586-EC73-200C-39B1-5B2E1B7C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14" y="911997"/>
            <a:ext cx="6019800" cy="35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6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… and artifacts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E34E4B-6659-EE5F-7433-81B24B5D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71" y="974183"/>
            <a:ext cx="6008914" cy="31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5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Track artifacts lineage…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5C8CEA8-F5CF-F46D-C1B0-3018BF8E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95" y="950829"/>
            <a:ext cx="5616590" cy="32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… and re-use them if needed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A5D719-C62B-0D5E-C993-30EB4725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86" y="2025156"/>
            <a:ext cx="5584370" cy="10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Automatically tag the best model as „best”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CB47B-F95C-5792-BE4A-AF370198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82" y="1654008"/>
            <a:ext cx="6117771" cy="18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Track its lineage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83D095-6611-387C-6D81-43B8A026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417" y="1805842"/>
            <a:ext cx="5691554" cy="13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… and reuse in Your CI/CD pipeline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5E83AE9-855A-DC82-9608-E189774EA978}"/>
              </a:ext>
            </a:extLst>
          </p:cNvPr>
          <p:cNvSpPr txBox="1"/>
          <p:nvPr/>
        </p:nvSpPr>
        <p:spPr>
          <a:xfrm>
            <a:off x="3973285" y="1771531"/>
            <a:ext cx="56279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>
                <a:solidFill>
                  <a:schemeClr val="bg1">
                    <a:lumMod val="50000"/>
                  </a:schemeClr>
                </a:solidFill>
                <a:latin typeface="Source Sans Pro" panose="020F0502020204030204" pitchFamily="34" charset="0"/>
              </a:rPr>
              <a:t>import wandb </a:t>
            </a:r>
          </a:p>
          <a:p>
            <a:r>
              <a:rPr lang="pl-PL" sz="1400">
                <a:solidFill>
                  <a:schemeClr val="bg1">
                    <a:lumMod val="50000"/>
                  </a:schemeClr>
                </a:solidFill>
                <a:latin typeface="Source Sans Pro" panose="020F0502020204030204" pitchFamily="34" charset="0"/>
              </a:rPr>
              <a:t>run = wandb.init() </a:t>
            </a:r>
          </a:p>
          <a:p>
            <a:endParaRPr lang="pl-PL" sz="1400" b="0" i="0">
              <a:solidFill>
                <a:srgbClr val="363A3D"/>
              </a:solidFill>
              <a:effectLst/>
              <a:latin typeface="Source Sans Pro" panose="020F0502020204030204" pitchFamily="34" charset="0"/>
            </a:endParaRPr>
          </a:p>
          <a:p>
            <a:r>
              <a:rPr lang="pl-PL" sz="1400" b="0" i="0">
                <a:solidFill>
                  <a:srgbClr val="363A3D"/>
                </a:solidFill>
                <a:effectLst/>
                <a:latin typeface="Source Sans Pro" panose="020F0502020204030204" pitchFamily="34" charset="0"/>
              </a:rPr>
              <a:t>artifact = run.use_artifact('wodecki/DKU-HighRev-4/model:</a:t>
            </a:r>
            <a:r>
              <a:rPr lang="pl-PL" sz="1400" b="1" i="0">
                <a:solidFill>
                  <a:srgbClr val="363A3D"/>
                </a:solidFill>
                <a:effectLst/>
                <a:latin typeface="Source Sans Pro" panose="020F0502020204030204" pitchFamily="34" charset="0"/>
              </a:rPr>
              <a:t>best</a:t>
            </a:r>
            <a:r>
              <a:rPr lang="pl-PL" sz="1400" b="0" i="0">
                <a:solidFill>
                  <a:srgbClr val="363A3D"/>
                </a:solidFill>
                <a:effectLst/>
                <a:latin typeface="Source Sans Pro" panose="020F0502020204030204" pitchFamily="34" charset="0"/>
              </a:rPr>
              <a:t>', type='model’) </a:t>
            </a:r>
          </a:p>
          <a:p>
            <a:endParaRPr lang="pl-PL" sz="1400" b="0" i="0">
              <a:solidFill>
                <a:srgbClr val="363A3D"/>
              </a:solidFill>
              <a:effectLst/>
              <a:latin typeface="Source Sans Pro" panose="020F0502020204030204" pitchFamily="34" charset="0"/>
            </a:endParaRPr>
          </a:p>
          <a:p>
            <a:r>
              <a:rPr lang="pl-PL" sz="1400" b="0" i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artifact_dir = artifact.download()</a:t>
            </a:r>
            <a:endParaRPr lang="pl-PL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7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… and reuse in Your CI/CD pipeline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5E83AE9-855A-DC82-9608-E189774EA978}"/>
              </a:ext>
            </a:extLst>
          </p:cNvPr>
          <p:cNvSpPr txBox="1"/>
          <p:nvPr/>
        </p:nvSpPr>
        <p:spPr>
          <a:xfrm>
            <a:off x="3973285" y="1771531"/>
            <a:ext cx="56279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>
                <a:solidFill>
                  <a:schemeClr val="bg1">
                    <a:lumMod val="50000"/>
                  </a:schemeClr>
                </a:solidFill>
                <a:latin typeface="Source Sans Pro" panose="020F0502020204030204" pitchFamily="34" charset="0"/>
              </a:rPr>
              <a:t>import wandb </a:t>
            </a:r>
          </a:p>
          <a:p>
            <a:r>
              <a:rPr lang="pl-PL" sz="1400">
                <a:solidFill>
                  <a:schemeClr val="bg1">
                    <a:lumMod val="50000"/>
                  </a:schemeClr>
                </a:solidFill>
                <a:latin typeface="Source Sans Pro" panose="020F0502020204030204" pitchFamily="34" charset="0"/>
              </a:rPr>
              <a:t>run = wandb.init() </a:t>
            </a:r>
          </a:p>
          <a:p>
            <a:endParaRPr lang="pl-PL" sz="1400" b="0" i="0">
              <a:solidFill>
                <a:srgbClr val="363A3D"/>
              </a:solidFill>
              <a:effectLst/>
              <a:latin typeface="Source Sans Pro" panose="020F0502020204030204" pitchFamily="34" charset="0"/>
            </a:endParaRPr>
          </a:p>
          <a:p>
            <a:r>
              <a:rPr lang="pl-PL" sz="1400" b="0" i="0">
                <a:solidFill>
                  <a:srgbClr val="363A3D"/>
                </a:solidFill>
                <a:effectLst/>
                <a:latin typeface="Source Sans Pro" panose="020F0502020204030204" pitchFamily="34" charset="0"/>
              </a:rPr>
              <a:t>artifact = run.use_artifact('wodecki/DKU-HighRev-4/model:</a:t>
            </a:r>
            <a:r>
              <a:rPr lang="pl-PL" sz="1400" b="1" i="0">
                <a:solidFill>
                  <a:srgbClr val="363A3D"/>
                </a:solidFill>
                <a:effectLst/>
                <a:latin typeface="Source Sans Pro" panose="020F0502020204030204" pitchFamily="34" charset="0"/>
              </a:rPr>
              <a:t>best</a:t>
            </a:r>
            <a:r>
              <a:rPr lang="pl-PL" sz="1400" b="0" i="0">
                <a:solidFill>
                  <a:srgbClr val="363A3D"/>
                </a:solidFill>
                <a:effectLst/>
                <a:latin typeface="Source Sans Pro" panose="020F0502020204030204" pitchFamily="34" charset="0"/>
              </a:rPr>
              <a:t>', type='model’) </a:t>
            </a:r>
          </a:p>
          <a:p>
            <a:endParaRPr lang="pl-PL" sz="1400" b="0" i="0">
              <a:solidFill>
                <a:srgbClr val="363A3D"/>
              </a:solidFill>
              <a:effectLst/>
              <a:latin typeface="Source Sans Pro" panose="020F0502020204030204" pitchFamily="34" charset="0"/>
            </a:endParaRPr>
          </a:p>
          <a:p>
            <a:r>
              <a:rPr lang="pl-PL" sz="1400" b="0" i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artifact_dir = artifact.download()</a:t>
            </a:r>
            <a:endParaRPr lang="pl-PL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Sweeps hiperperameters wisely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D006BF-B61A-2E5D-8CFB-CDAC61B1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80" y="-1"/>
            <a:ext cx="5011751" cy="5143500"/>
          </a:xfrm>
          <a:prstGeom prst="rect">
            <a:avLst/>
          </a:prstGeom>
        </p:spPr>
      </p:pic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CD0BCF3-0538-B7D8-E55F-B6F87285317A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918FCD31-8308-0793-519E-90AB5F71A55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… and identify the most important ones</a:t>
            </a:r>
          </a:p>
        </p:txBody>
      </p:sp>
    </p:spTree>
    <p:extLst>
      <p:ext uri="{BB962C8B-B14F-4D97-AF65-F5344CB8AC3E}">
        <p14:creationId xmlns:p14="http://schemas.microsoft.com/office/powerpoint/2010/main" val="18936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FE72A9-961C-027C-162F-E68694B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HighRev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71961C-CFE9-78CC-0F17-E63017332143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7CC5322D-9711-EB5B-487A-5F0C11CEA862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Predict HighRevenue Customers - Dataiku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FF567A2-22E6-DFA0-A237-E2A23721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09" y="1683027"/>
            <a:ext cx="4739628" cy="20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1DEDEB9-B7BE-77FC-8434-C5FFE650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10" y="0"/>
            <a:ext cx="52947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A0DBA77E-80CE-4010-EE92-2DD4F9490097}"/>
              </a:ext>
            </a:extLst>
          </p:cNvPr>
          <p:cNvSpPr/>
          <p:nvPr/>
        </p:nvSpPr>
        <p:spPr>
          <a:xfrm>
            <a:off x="1849413" y="2128219"/>
            <a:ext cx="1702047" cy="17922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97F4D3C-5874-F03F-8141-3F2F4AA26079}"/>
              </a:ext>
            </a:extLst>
          </p:cNvPr>
          <p:cNvSpPr/>
          <p:nvPr/>
        </p:nvSpPr>
        <p:spPr>
          <a:xfrm>
            <a:off x="2700436" y="2128219"/>
            <a:ext cx="1702047" cy="1792224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5455DA3-7AF6-69F3-18E8-C8BC8C201BD1}"/>
              </a:ext>
            </a:extLst>
          </p:cNvPr>
          <p:cNvSpPr/>
          <p:nvPr/>
        </p:nvSpPr>
        <p:spPr>
          <a:xfrm>
            <a:off x="3551459" y="2128219"/>
            <a:ext cx="1702047" cy="1792224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E2D84211-BA5F-BA70-7D66-FC784B168475}"/>
              </a:ext>
            </a:extLst>
          </p:cNvPr>
          <p:cNvSpPr/>
          <p:nvPr/>
        </p:nvSpPr>
        <p:spPr>
          <a:xfrm>
            <a:off x="4402482" y="2128219"/>
            <a:ext cx="1702047" cy="179222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B09727D-CF92-0DA3-A55A-6E49EED94D07}"/>
              </a:ext>
            </a:extLst>
          </p:cNvPr>
          <p:cNvGrpSpPr/>
          <p:nvPr/>
        </p:nvGrpSpPr>
        <p:grpSpPr>
          <a:xfrm>
            <a:off x="2689686" y="1323562"/>
            <a:ext cx="1420966" cy="947285"/>
            <a:chOff x="3173778" y="597424"/>
            <a:chExt cx="1420966" cy="947285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399FBEDB-6E63-1AE7-7877-DA5DA671A9F2}"/>
                </a:ext>
              </a:extLst>
            </p:cNvPr>
            <p:cNvSpPr txBox="1"/>
            <p:nvPr/>
          </p:nvSpPr>
          <p:spPr>
            <a:xfrm rot="19679960">
              <a:off x="3173778" y="597424"/>
              <a:ext cx="1420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Basic Logging</a:t>
              </a:r>
            </a:p>
          </p:txBody>
        </p:sp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91952251-C782-873B-9806-7AE2AAC53406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64" y="1210685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A28897EE-5F14-F08D-24F4-67940C8A3F24}"/>
              </a:ext>
            </a:extLst>
          </p:cNvPr>
          <p:cNvGrpSpPr/>
          <p:nvPr/>
        </p:nvGrpSpPr>
        <p:grpSpPr>
          <a:xfrm>
            <a:off x="3522743" y="1173697"/>
            <a:ext cx="1903278" cy="1082538"/>
            <a:chOff x="4006835" y="447559"/>
            <a:chExt cx="1903278" cy="1082538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65E5A0AF-F842-7555-0386-D6265AAE77E8}"/>
                </a:ext>
              </a:extLst>
            </p:cNvPr>
            <p:cNvSpPr txBox="1"/>
            <p:nvPr/>
          </p:nvSpPr>
          <p:spPr>
            <a:xfrm rot="19679960">
              <a:off x="4006835" y="447559"/>
              <a:ext cx="1903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Log plots and tables</a:t>
              </a:r>
            </a:p>
          </p:txBody>
        </p: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4AD9E49B-C41F-78C2-89F2-081E447C0A11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75" y="1196073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839CA95-F4D4-8EDF-8A8A-13F45CCC7E66}"/>
              </a:ext>
            </a:extLst>
          </p:cNvPr>
          <p:cNvGrpSpPr/>
          <p:nvPr/>
        </p:nvGrpSpPr>
        <p:grpSpPr>
          <a:xfrm>
            <a:off x="4327343" y="1155605"/>
            <a:ext cx="1971565" cy="1089960"/>
            <a:chOff x="4811435" y="429467"/>
            <a:chExt cx="1971565" cy="1089960"/>
          </a:xfrm>
        </p:grpSpPr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2B671C94-326E-FD2D-D2A1-D2C739E78637}"/>
                </a:ext>
              </a:extLst>
            </p:cNvPr>
            <p:cNvSpPr txBox="1"/>
            <p:nvPr/>
          </p:nvSpPr>
          <p:spPr>
            <a:xfrm rot="19679960">
              <a:off x="4811435" y="429467"/>
              <a:ext cx="1971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Log and use artifacts</a:t>
              </a:r>
            </a:p>
          </p:txBody>
        </p:sp>
        <p:cxnSp>
          <p:nvCxnSpPr>
            <p:cNvPr id="15" name="Łącznik prosty 14">
              <a:extLst>
                <a:ext uri="{FF2B5EF4-FFF2-40B4-BE49-F238E27FC236}">
                  <a16:creationId xmlns:a16="http://schemas.microsoft.com/office/drawing/2014/main" id="{21648CFC-0F3B-3945-99BA-ECD5BE7E8349}"/>
                </a:ext>
              </a:extLst>
            </p:cNvPr>
            <p:cNvCxnSpPr>
              <a:cxnSpLocks/>
            </p:cNvCxnSpPr>
            <p:nvPr/>
          </p:nvCxnSpPr>
          <p:spPr>
            <a:xfrm>
              <a:off x="4941695" y="1185403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0A5D8E8-3813-76AB-2284-C09EFAE974BA}"/>
              </a:ext>
            </a:extLst>
          </p:cNvPr>
          <p:cNvGrpSpPr/>
          <p:nvPr/>
        </p:nvGrpSpPr>
        <p:grpSpPr>
          <a:xfrm>
            <a:off x="5167089" y="1136473"/>
            <a:ext cx="2043765" cy="1103305"/>
            <a:chOff x="5651181" y="410335"/>
            <a:chExt cx="2043765" cy="1103305"/>
          </a:xfrm>
        </p:grpSpPr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9E708A3A-206C-6BB3-6F73-911685C3B93A}"/>
                </a:ext>
              </a:extLst>
            </p:cNvPr>
            <p:cNvSpPr txBox="1"/>
            <p:nvPr/>
          </p:nvSpPr>
          <p:spPr>
            <a:xfrm rot="19679960">
              <a:off x="5651181" y="410335"/>
              <a:ext cx="2043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 Tune hiperparameters</a:t>
              </a:r>
            </a:p>
          </p:txBody>
        </p:sp>
        <p:cxnSp>
          <p:nvCxnSpPr>
            <p:cNvPr id="16" name="Łącznik prosty 15">
              <a:extLst>
                <a:ext uri="{FF2B5EF4-FFF2-40B4-BE49-F238E27FC236}">
                  <a16:creationId xmlns:a16="http://schemas.microsoft.com/office/drawing/2014/main" id="{ED7E7253-47D0-D6B1-AFE6-6B286DD9D9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5729" y="1179616"/>
              <a:ext cx="0" cy="334024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950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Log basic parameters and measures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C373320-39EA-2820-92EA-FB90CFA7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90" y="1233217"/>
            <a:ext cx="6004709" cy="2522354"/>
          </a:xfrm>
          <a:prstGeom prst="rect">
            <a:avLst/>
          </a:prstGeom>
        </p:spPr>
      </p:pic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565AEE47-306B-5066-8BE9-69CE893E40E2}"/>
              </a:ext>
            </a:extLst>
          </p:cNvPr>
          <p:cNvCxnSpPr>
            <a:cxnSpLocks/>
          </p:cNvCxnSpPr>
          <p:nvPr/>
        </p:nvCxnSpPr>
        <p:spPr>
          <a:xfrm>
            <a:off x="488908" y="31780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FE0DB7C1-4181-9CFF-AD11-874EE2997920}"/>
              </a:ext>
            </a:extLst>
          </p:cNvPr>
          <p:cNvSpPr/>
          <p:nvPr/>
        </p:nvSpPr>
        <p:spPr>
          <a:xfrm>
            <a:off x="548193" y="3173698"/>
            <a:ext cx="2490651" cy="1384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2000">
                <a:solidFill>
                  <a:schemeClr val="bg1"/>
                </a:solidFill>
              </a:rPr>
              <a:t>… across multiple runs</a:t>
            </a:r>
          </a:p>
        </p:txBody>
      </p:sp>
    </p:spTree>
    <p:extLst>
      <p:ext uri="{BB962C8B-B14F-4D97-AF65-F5344CB8AC3E}">
        <p14:creationId xmlns:p14="http://schemas.microsoft.com/office/powerpoint/2010/main" val="35660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Automatically track system logs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49CC443-594D-776E-2D92-3575AD8A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05" y="870858"/>
            <a:ext cx="5119901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Automatically track system logs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49CC443-594D-776E-2D92-3575AD8A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05" y="870858"/>
            <a:ext cx="5119901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Compare runs results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E86C33B-3C71-2081-E106-523947A9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69" y="1131667"/>
            <a:ext cx="5867400" cy="28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1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30A4A6-686C-F757-8CF1-FD9E50F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Log plots…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26118E6-423C-5084-4853-7BCD4AB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850" y="674913"/>
            <a:ext cx="5741612" cy="39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736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2861</TotalTime>
  <Words>181</Words>
  <Application>Microsoft Macintosh PowerPoint</Application>
  <PresentationFormat>Pokaz na ekranie (16:9)</PresentationFormat>
  <Paragraphs>36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 Neue Condensed</vt:lpstr>
      <vt:lpstr>Roboto Black</vt:lpstr>
      <vt:lpstr>Source Sans Pro</vt:lpstr>
      <vt:lpstr>Default Theme</vt:lpstr>
      <vt:lpstr>Experiment Tracking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275</cp:revision>
  <dcterms:created xsi:type="dcterms:W3CDTF">2022-09-22T14:05:16Z</dcterms:created>
  <dcterms:modified xsi:type="dcterms:W3CDTF">2025-01-15T06:15:07Z</dcterms:modified>
</cp:coreProperties>
</file>